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3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72" r:id="rId12"/>
    <p:sldId id="268" r:id="rId13"/>
    <p:sldId id="27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98" d="100"/>
          <a:sy n="98" d="100"/>
        </p:scale>
        <p:origin x="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BE8CD-8B6E-4501-B3ED-0FBC2236B043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FBFFD-E711-4C89-B8F9-86E12E963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74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344BF-D33A-409F-B333-1AD9F6CA2674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06481-B04D-4480-88CD-44B58FDBCC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4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06481-B04D-4480-88CD-44B58FDBCC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74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0FE6-0AA5-41CE-B0FD-0D01F491F8E9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35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6091F-9CC5-4D95-B891-525A40125B2D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541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706AD-56C7-48FE-95A0-52E5E88E6DB0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8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8F00-BBB0-46A5-82D7-E661A5CC88D8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42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FC18-236F-4DFC-B8EA-35D075EEBBC2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59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CB1D-8753-4FCC-803B-79B7411347ED}" type="datetime1">
              <a:rPr lang="ru-RU" smtClean="0"/>
              <a:t>14.05.2023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840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0C17C-73D9-44C9-998E-4FF1B6121477}" type="datetime1">
              <a:rPr lang="ru-RU" smtClean="0"/>
              <a:t>14.05.2023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61D9-B2BF-4788-AC84-5BCB5D531F80}" type="datetime1">
              <a:rPr lang="ru-RU" smtClean="0"/>
              <a:t>14.05.2023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25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7E75C-58F6-4C6F-B17B-CB5A829A1726}" type="datetime1">
              <a:rPr lang="ru-RU" smtClean="0"/>
              <a:t>14.05.2023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50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94F5F-D114-42EA-B2E1-3B8B00B193F6}" type="datetime1">
              <a:rPr lang="ru-RU" smtClean="0"/>
              <a:t>14.05.2023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87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73CB9-D062-42CF-B930-600EE54BB155}" type="datetime1">
              <a:rPr lang="ru-RU" smtClean="0"/>
              <a:t>14.05.2023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2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DF9B0-99BE-4B9B-AD1D-1BF60A867437}" type="datetime1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08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49128" y="2592148"/>
            <a:ext cx="9144000" cy="2387600"/>
          </a:xfrm>
        </p:spPr>
        <p:txBody>
          <a:bodyPr>
            <a:noAutofit/>
          </a:bodyPr>
          <a:lstStyle/>
          <a:p>
            <a:r>
              <a:rPr lang="ru-RU" b="1" i="1" cap="all" dirty="0"/>
              <a:t>Информационная система поддержки деятельности туристического </a:t>
            </a:r>
            <a:r>
              <a:rPr lang="ru-RU" b="1" i="1" cap="all" dirty="0" smtClean="0"/>
              <a:t>агентства</a:t>
            </a:r>
            <a:endParaRPr lang="ru-RU" i="1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92505" y="5710686"/>
            <a:ext cx="4998781" cy="58659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u-RU" sz="3000" i="1" dirty="0" err="1" smtClean="0">
                <a:latin typeface="ISOCPEUR" pitchFamily="34" charset="0"/>
              </a:rPr>
              <a:t>Атаев</a:t>
            </a:r>
            <a:r>
              <a:rPr lang="ru-RU" sz="3000" i="1" dirty="0" smtClean="0">
                <a:latin typeface="ISOCPEUR" pitchFamily="34" charset="0"/>
              </a:rPr>
              <a:t> </a:t>
            </a:r>
            <a:r>
              <a:rPr lang="ru-RU" sz="3000" i="1" dirty="0" err="1" smtClean="0">
                <a:latin typeface="ISOCPEUR" pitchFamily="34" charset="0"/>
              </a:rPr>
              <a:t>Исмайыл</a:t>
            </a:r>
            <a:r>
              <a:rPr lang="ru-RU" sz="3000" i="1" dirty="0" smtClean="0">
                <a:latin typeface="ISOCPEUR" pitchFamily="34" charset="0"/>
              </a:rPr>
              <a:t> </a:t>
            </a:r>
            <a:r>
              <a:rPr lang="ru-RU" sz="3000" i="1" dirty="0" err="1" smtClean="0">
                <a:latin typeface="ISOCPEUR" pitchFamily="34" charset="0"/>
              </a:rPr>
              <a:t>Мерданович</a:t>
            </a:r>
            <a:endParaRPr lang="ru-RU" sz="3000" i="1" dirty="0">
              <a:latin typeface="ISOCPEU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3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56809" y="638952"/>
            <a:ext cx="11552522" cy="5053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ISOCPEUR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8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35" y="254322"/>
            <a:ext cx="7145077" cy="611433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78019" y="2488539"/>
            <a:ext cx="361141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ISOCPEUR" panose="020B0604020202020204" pitchFamily="34" charset="0"/>
              </a:rPr>
              <a:t>Тестирование </a:t>
            </a:r>
            <a:r>
              <a:rPr lang="ru-RU" sz="3200" dirty="0" smtClean="0">
                <a:latin typeface="ISOCPEUR" panose="020B0604020202020204" pitchFamily="34" charset="0"/>
              </a:rPr>
              <a:t>веб-ресурса</a:t>
            </a:r>
            <a:endParaRPr lang="ru-RU" sz="3200" dirty="0">
              <a:solidFill>
                <a:srgbClr val="00B050"/>
              </a:solidFill>
              <a:latin typeface="ISOCPEUR" panose="020B0604020202020204" pitchFamily="34" charset="0"/>
            </a:endParaRPr>
          </a:p>
          <a:p>
            <a:endParaRPr lang="ru-RU" b="1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807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30240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1434512" y="6072553"/>
            <a:ext cx="452688" cy="65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9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4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9739" y="601883"/>
            <a:ext cx="11552522" cy="4092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ISOCPEUR" panose="020B0604020202020204" pitchFamily="34" charset="0"/>
            </a:endParaRPr>
          </a:p>
          <a:p>
            <a:r>
              <a:rPr lang="ru-RU" sz="3200" b="1" dirty="0">
                <a:latin typeface="ISOCPEUR" panose="020B0604020202020204" pitchFamily="34" charset="0"/>
              </a:rPr>
              <a:t>Результаты дипломного проектирования</a:t>
            </a:r>
            <a:r>
              <a:rPr lang="ru-RU" sz="3200" dirty="0">
                <a:latin typeface="ISOCPEUR" panose="020B0604020202020204" pitchFamily="34" charset="0"/>
              </a:rPr>
              <a:t>: </a:t>
            </a:r>
          </a:p>
          <a:p>
            <a:endParaRPr lang="ru-RU" sz="3200" dirty="0">
              <a:latin typeface="ISOCPEUR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i="1" dirty="0" smtClean="0">
                <a:solidFill>
                  <a:prstClr val="black"/>
                </a:solidFill>
                <a:latin typeface="ISOCPEUR" pitchFamily="34" charset="0"/>
              </a:rPr>
              <a:t> Разработан </a:t>
            </a:r>
            <a:r>
              <a:rPr lang="ru-RU" sz="2800" i="1" dirty="0">
                <a:solidFill>
                  <a:prstClr val="black"/>
                </a:solidFill>
                <a:latin typeface="ISOCPEUR" pitchFamily="34" charset="0"/>
              </a:rPr>
              <a:t>веб-ресурс  с использованием </a:t>
            </a:r>
            <a:r>
              <a:rPr lang="en-US" sz="2800" i="1" dirty="0" err="1">
                <a:latin typeface="ISOCPEUR" pitchFamily="34" charset="0"/>
              </a:rPr>
              <a:t>NodeJS</a:t>
            </a:r>
            <a:r>
              <a:rPr lang="en-US" sz="2800" i="1" dirty="0">
                <a:latin typeface="ISOCPEUR" pitchFamily="34" charset="0"/>
              </a:rPr>
              <a:t>, </a:t>
            </a:r>
            <a:r>
              <a:rPr lang="en-US" sz="2800" i="1" dirty="0" err="1">
                <a:latin typeface="ISOCPEUR" pitchFamily="34" charset="0"/>
              </a:rPr>
              <a:t>ReactJS</a:t>
            </a:r>
            <a:r>
              <a:rPr lang="en-US" sz="2800" i="1" dirty="0">
                <a:latin typeface="ISOCPEUR" pitchFamily="34" charset="0"/>
              </a:rPr>
              <a:t> </a:t>
            </a:r>
            <a:r>
              <a:rPr lang="ru-RU" sz="2800" i="1" dirty="0">
                <a:latin typeface="ISOCPEUR" pitchFamily="34" charset="0"/>
              </a:rPr>
              <a:t>и </a:t>
            </a:r>
            <a:r>
              <a:rPr lang="en-US" sz="2800" i="1" dirty="0" smtClean="0">
                <a:latin typeface="ISOCPEUR" pitchFamily="34" charset="0"/>
              </a:rPr>
              <a:t>Bootstrap </a:t>
            </a:r>
            <a:r>
              <a:rPr lang="ru-RU" sz="2800" i="1" dirty="0" smtClean="0">
                <a:latin typeface="ISOCPEUR" pitchFamily="34" charset="0"/>
              </a:rPr>
              <a:t>в </a:t>
            </a:r>
            <a:r>
              <a:rPr lang="ru-RU" sz="2800" i="1" dirty="0">
                <a:latin typeface="ISOCPEUR" pitchFamily="34" charset="0"/>
              </a:rPr>
              <a:t>среде разработки </a:t>
            </a:r>
            <a:r>
              <a:rPr lang="en-US" sz="2800" i="1" dirty="0">
                <a:latin typeface="ISOCPEUR" pitchFamily="34" charset="0"/>
              </a:rPr>
              <a:t>Visual Studio Code.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i="1" dirty="0" smtClean="0">
                <a:solidFill>
                  <a:prstClr val="black"/>
                </a:solidFill>
                <a:latin typeface="ISOCPEUR" pitchFamily="34" charset="0"/>
              </a:rPr>
              <a:t>Рассчитана </a:t>
            </a:r>
            <a:r>
              <a:rPr lang="ru-RU" sz="2800" i="1" dirty="0">
                <a:solidFill>
                  <a:prstClr val="black"/>
                </a:solidFill>
                <a:latin typeface="ISOCPEUR" pitchFamily="34" charset="0"/>
              </a:rPr>
              <a:t>надежность программного средства.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i="1" dirty="0" smtClean="0">
                <a:solidFill>
                  <a:prstClr val="black"/>
                </a:solidFill>
                <a:latin typeface="ISOCPEUR" pitchFamily="34" charset="0"/>
              </a:rPr>
              <a:t>Произведено функциональное тестирование приложения.</a:t>
            </a:r>
            <a:endParaRPr lang="ru-RU" sz="2800" i="1" dirty="0">
              <a:solidFill>
                <a:prstClr val="black"/>
              </a:solidFill>
              <a:latin typeface="ISOCPEUR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i="1" dirty="0" smtClean="0">
                <a:solidFill>
                  <a:prstClr val="black"/>
                </a:solidFill>
                <a:latin typeface="ISOCPEUR" pitchFamily="34" charset="0"/>
              </a:rPr>
              <a:t>Выполнено </a:t>
            </a:r>
            <a:r>
              <a:rPr lang="ru-RU" sz="2800" i="1" dirty="0">
                <a:solidFill>
                  <a:prstClr val="black"/>
                </a:solidFill>
                <a:latin typeface="ISOCPEUR" pitchFamily="34" charset="0"/>
              </a:rPr>
              <a:t>технико-экономическое обоснование разработки.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i="1" dirty="0" smtClean="0">
                <a:solidFill>
                  <a:prstClr val="black"/>
                </a:solidFill>
                <a:latin typeface="ISOCPEUR" pitchFamily="34" charset="0"/>
              </a:rPr>
              <a:t>Разработаны </a:t>
            </a:r>
            <a:r>
              <a:rPr lang="ru-RU" sz="2800" i="1" dirty="0">
                <a:solidFill>
                  <a:prstClr val="black"/>
                </a:solidFill>
                <a:latin typeface="ISOCPEUR" pitchFamily="34" charset="0"/>
              </a:rPr>
              <a:t>мероприятия по повышению работоспособности и производительности разработчика. </a:t>
            </a:r>
            <a:endParaRPr lang="ru-RU" sz="3200" dirty="0">
              <a:latin typeface="ISOCPEUR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168186" y="5859679"/>
            <a:ext cx="5951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10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97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613141" y="601882"/>
            <a:ext cx="7125418" cy="4384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rgbClr val="00B050"/>
                </a:solidFill>
                <a:latin typeface="ISOCPEUR" panose="020B0604020202020204" pitchFamily="34" charset="0"/>
              </a:rPr>
              <a:t>Нужно ли указывать публикацию СНТК?</a:t>
            </a:r>
            <a:endParaRPr lang="en-US" sz="3200" dirty="0">
              <a:solidFill>
                <a:srgbClr val="00B050"/>
              </a:solidFill>
              <a:latin typeface="ISOCPEUR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191632" y="5859679"/>
            <a:ext cx="5717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SOCPEUR" pitchFamily="34" charset="0"/>
              </a:rPr>
              <a:t>11</a:t>
            </a:r>
            <a:endParaRPr lang="ru-RU" sz="2800" dirty="0">
              <a:solidFill>
                <a:prstClr val="black">
                  <a:lumMod val="65000"/>
                  <a:lumOff val="35000"/>
                </a:prstClr>
              </a:solidFill>
              <a:latin typeface="ISOCPEU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382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76756" y="0"/>
            <a:ext cx="11552522" cy="6281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Цель дипломного проекта </a:t>
            </a:r>
            <a:r>
              <a:rPr lang="ru-RU" sz="3600" dirty="0">
                <a:latin typeface="+mn-lt"/>
              </a:rPr>
              <a:t>-</a:t>
            </a:r>
            <a:r>
              <a:rPr lang="en-US" sz="3600" dirty="0">
                <a:latin typeface="+mn-lt"/>
              </a:rPr>
              <a:t> </a:t>
            </a:r>
            <a:r>
              <a:rPr lang="ru-RU" sz="3600" dirty="0" smtClean="0">
                <a:latin typeface="+mn-lt"/>
              </a:rPr>
              <a:t>разработать информационную систему </a:t>
            </a:r>
            <a:r>
              <a:rPr lang="ru-RU" sz="3600" dirty="0">
                <a:latin typeface="+mn-lt"/>
              </a:rPr>
              <a:t>автоматизации деятельности туристического агентства, </a:t>
            </a:r>
            <a:r>
              <a:rPr lang="ru-RU" sz="3600" dirty="0" smtClean="0">
                <a:latin typeface="+mn-lt"/>
              </a:rPr>
              <a:t>выполняющую </a:t>
            </a:r>
            <a:r>
              <a:rPr lang="ru-RU" sz="3600" dirty="0">
                <a:latin typeface="+mn-lt"/>
              </a:rPr>
              <a:t>функции создания и управления заказами, учета финансовых операций и учета клиентов. </a:t>
            </a:r>
          </a:p>
          <a:p>
            <a:endParaRPr lang="en-US" sz="3600" dirty="0">
              <a:latin typeface="+mn-lt"/>
            </a:endParaRPr>
          </a:p>
          <a:p>
            <a:r>
              <a:rPr lang="ru-RU" sz="3600" b="1" dirty="0" smtClean="0">
                <a:latin typeface="+mn-lt"/>
              </a:rPr>
              <a:t>Актуальность </a:t>
            </a:r>
            <a:r>
              <a:rPr lang="ru-RU" sz="3600" b="1" dirty="0">
                <a:latin typeface="+mn-lt"/>
              </a:rPr>
              <a:t>темы</a:t>
            </a:r>
            <a:r>
              <a:rPr lang="ru-RU" sz="3600" dirty="0">
                <a:latin typeface="+mn-lt"/>
              </a:rPr>
              <a:t> обусловлена  </a:t>
            </a:r>
            <a:r>
              <a:rPr lang="ru-RU" sz="3600" dirty="0" smtClean="0">
                <a:latin typeface="+mn-lt"/>
              </a:rPr>
              <a:t>необходимостью развития процессов управления туристическим бизнесом для увеличения производительности и экономии человеческих, временных и финансовых ресурсов.</a:t>
            </a:r>
            <a:endParaRPr lang="ru-RU" sz="3600" dirty="0">
              <a:latin typeface="+mn-lt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63795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atin typeface="ISOCPEUR" panose="020B0604020202020204" pitchFamily="34" charset="0"/>
              </a:rPr>
              <a:t>Задачи на дипломное проектирование</a:t>
            </a:r>
            <a:r>
              <a:rPr lang="ru-RU" dirty="0">
                <a:latin typeface="ISOCPEUR" panose="020B0604020202020204" pitchFamily="34" charset="0"/>
              </a:rPr>
              <a:t>: </a:t>
            </a:r>
            <a:r>
              <a:rPr lang="en-US" dirty="0">
                <a:latin typeface="ISOCPEUR" panose="020B0604020202020204" pitchFamily="34" charset="0"/>
              </a:rPr>
              <a:t/>
            </a:r>
            <a:br>
              <a:rPr lang="en-US" dirty="0">
                <a:latin typeface="ISOCPEUR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i="1" dirty="0" smtClean="0">
                <a:solidFill>
                  <a:prstClr val="black"/>
                </a:solidFill>
                <a:latin typeface="ISOCPEUR" pitchFamily="34" charset="0"/>
              </a:rPr>
              <a:t>Разработать </a:t>
            </a:r>
            <a:r>
              <a:rPr lang="ru-RU" i="1" dirty="0">
                <a:solidFill>
                  <a:prstClr val="black"/>
                </a:solidFill>
                <a:latin typeface="ISOCPEUR" pitchFamily="34" charset="0"/>
              </a:rPr>
              <a:t>веб-ресурс  с </a:t>
            </a:r>
            <a:r>
              <a:rPr lang="ru-RU" i="1" dirty="0">
                <a:latin typeface="ISOCPEUR" pitchFamily="34" charset="0"/>
              </a:rPr>
              <a:t>использованием </a:t>
            </a:r>
            <a:r>
              <a:rPr lang="en-US" i="1" dirty="0" err="1" smtClean="0">
                <a:latin typeface="ISOCPEUR" pitchFamily="34" charset="0"/>
              </a:rPr>
              <a:t>NodeJS</a:t>
            </a:r>
            <a:r>
              <a:rPr lang="en-US" i="1" dirty="0" smtClean="0">
                <a:latin typeface="ISOCPEUR" pitchFamily="34" charset="0"/>
              </a:rPr>
              <a:t>, </a:t>
            </a:r>
            <a:r>
              <a:rPr lang="en-US" i="1" dirty="0" err="1" smtClean="0">
                <a:latin typeface="ISOCPEUR" pitchFamily="34" charset="0"/>
              </a:rPr>
              <a:t>ReactJS</a:t>
            </a:r>
            <a:r>
              <a:rPr lang="en-US" i="1" dirty="0" smtClean="0">
                <a:latin typeface="ISOCPEUR" pitchFamily="34" charset="0"/>
              </a:rPr>
              <a:t> </a:t>
            </a:r>
            <a:r>
              <a:rPr lang="ru-RU" i="1" dirty="0" smtClean="0">
                <a:latin typeface="ISOCPEUR" pitchFamily="34" charset="0"/>
              </a:rPr>
              <a:t>и </a:t>
            </a:r>
            <a:r>
              <a:rPr lang="en-US" i="1" dirty="0">
                <a:latin typeface="ISOCPEUR" pitchFamily="34" charset="0"/>
              </a:rPr>
              <a:t>Bootstrap</a:t>
            </a:r>
            <a:r>
              <a:rPr lang="en-US" i="1" dirty="0" smtClean="0">
                <a:latin typeface="ISOCPEUR" pitchFamily="34" charset="0"/>
              </a:rPr>
              <a:t> </a:t>
            </a:r>
            <a:r>
              <a:rPr lang="ru-RU" i="1" dirty="0" smtClean="0">
                <a:latin typeface="ISOCPEUR" pitchFamily="34" charset="0"/>
              </a:rPr>
              <a:t>в </a:t>
            </a:r>
            <a:r>
              <a:rPr lang="ru-RU" i="1" dirty="0">
                <a:latin typeface="ISOCPEUR" pitchFamily="34" charset="0"/>
              </a:rPr>
              <a:t>среде разработки </a:t>
            </a:r>
            <a:r>
              <a:rPr lang="en-US" i="1" dirty="0">
                <a:latin typeface="ISOCPEUR" pitchFamily="34" charset="0"/>
              </a:rPr>
              <a:t>Visual Studio Code.</a:t>
            </a:r>
          </a:p>
          <a:p>
            <a:pPr marL="514350" indent="-514350">
              <a:buFont typeface="+mj-lt"/>
              <a:buAutoNum type="arabicPeriod"/>
            </a:pPr>
            <a:r>
              <a:rPr lang="ru-RU" i="1" dirty="0">
                <a:solidFill>
                  <a:prstClr val="black"/>
                </a:solidFill>
                <a:latin typeface="ISOCPEUR" pitchFamily="34" charset="0"/>
              </a:rPr>
              <a:t>Рассчитать надежность программного средства.</a:t>
            </a:r>
          </a:p>
          <a:p>
            <a:pPr marL="514350" indent="-514350">
              <a:buFont typeface="+mj-lt"/>
              <a:buAutoNum type="arabicPeriod"/>
            </a:pPr>
            <a:r>
              <a:rPr lang="ru-RU" i="1" dirty="0">
                <a:solidFill>
                  <a:prstClr val="black"/>
                </a:solidFill>
                <a:latin typeface="ISOCPEUR" pitchFamily="34" charset="0"/>
              </a:rPr>
              <a:t>Произвести его функциональное тестирование.</a:t>
            </a:r>
          </a:p>
          <a:p>
            <a:pPr marL="514350" indent="-514350">
              <a:buFont typeface="+mj-lt"/>
              <a:buAutoNum type="arabicPeriod"/>
            </a:pPr>
            <a:r>
              <a:rPr lang="ru-RU" i="1" dirty="0">
                <a:solidFill>
                  <a:prstClr val="black"/>
                </a:solidFill>
                <a:latin typeface="ISOCPEUR" pitchFamily="34" charset="0"/>
              </a:rPr>
              <a:t>Выполнить технико-экономическое обоснование разработки.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i="1" dirty="0">
                <a:solidFill>
                  <a:prstClr val="black"/>
                </a:solidFill>
                <a:latin typeface="ISOCPEUR" pitchFamily="34" charset="0"/>
              </a:rPr>
              <a:t>Разработать мероприятия по повышению работоспособности и производительности разработчика.  </a:t>
            </a:r>
            <a:br>
              <a:rPr lang="ru-RU" i="1" dirty="0">
                <a:solidFill>
                  <a:prstClr val="black"/>
                </a:solidFill>
                <a:latin typeface="ISOCPEUR" pitchFamily="34" charset="0"/>
              </a:rPr>
            </a:br>
            <a:endParaRPr lang="ru-RU" sz="3200" dirty="0">
              <a:latin typeface="ISOCPEUR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362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79132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ISOCPEUR" pitchFamily="34" charset="0"/>
              </a:rPr>
              <a:t>Диаграмма Вариантов Использования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2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09" y="949552"/>
            <a:ext cx="8686911" cy="57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52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7259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ISOCPEUR" pitchFamily="34" charset="0"/>
              </a:rPr>
              <a:t>Диаграмма Последовательности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3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37" y="1233608"/>
            <a:ext cx="7177309" cy="49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110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7259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ISOCPEUR" pitchFamily="34" charset="0"/>
              </a:rPr>
              <a:t>Структурная схема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4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05355" y="1412726"/>
            <a:ext cx="8667261" cy="45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39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725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ISOCPEUR" pitchFamily="34" charset="0"/>
              </a:rPr>
              <a:t>Алгоритм работы пользователя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5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66" y="750277"/>
            <a:ext cx="7932201" cy="59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844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725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ISOCPEUR" pitchFamily="34" charset="0"/>
              </a:rPr>
              <a:t>Эскизы страниц веб-ресурса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83101" y="6027672"/>
            <a:ext cx="4366563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Главная страница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418458" y="3270930"/>
            <a:ext cx="4646685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</a:t>
            </a:r>
            <a:r>
              <a:rPr lang="ru-RU" sz="2000" dirty="0" smtClean="0">
                <a:latin typeface="ISOCPEUR" pitchFamily="34" charset="0"/>
              </a:rPr>
              <a:t>каталог</a:t>
            </a:r>
            <a:r>
              <a:rPr lang="en-US" sz="2000" dirty="0" smtClean="0">
                <a:latin typeface="ISOCPEUR" pitchFamily="34" charset="0"/>
              </a:rPr>
              <a:t> </a:t>
            </a:r>
            <a:r>
              <a:rPr lang="ru-RU" sz="2000" dirty="0" smtClean="0">
                <a:latin typeface="ISOCPEUR" pitchFamily="34" charset="0"/>
              </a:rPr>
              <a:t>туров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6418458" y="6027672"/>
            <a:ext cx="5253332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</a:t>
            </a:r>
            <a:r>
              <a:rPr lang="ru-RU" sz="2000" dirty="0" smtClean="0">
                <a:latin typeface="ISOCPEUR" pitchFamily="34" charset="0"/>
              </a:rPr>
              <a:t>бронирование </a:t>
            </a:r>
            <a:r>
              <a:rPr lang="ru-RU" sz="2000" dirty="0" smtClean="0">
                <a:latin typeface="ISOCPEUR" pitchFamily="34" charset="0"/>
              </a:rPr>
              <a:t>тура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6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68" y="1064504"/>
            <a:ext cx="4544832" cy="21273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6" y="3270930"/>
            <a:ext cx="4544834" cy="25469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67" y="817623"/>
            <a:ext cx="4470891" cy="22761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50" y="3721780"/>
            <a:ext cx="4069908" cy="21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854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725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ISOCPEUR" pitchFamily="34" charset="0"/>
              </a:rPr>
              <a:t>Эскизы страниц веб-ресурса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93968" y="3270930"/>
            <a:ext cx="4366563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</a:t>
            </a:r>
            <a:r>
              <a:rPr lang="ru-RU" sz="2000" dirty="0" smtClean="0">
                <a:latin typeface="ISOCPEUR" pitchFamily="34" charset="0"/>
              </a:rPr>
              <a:t>оплаты </a:t>
            </a:r>
            <a:r>
              <a:rPr lang="ru-RU" sz="2000" dirty="0" smtClean="0">
                <a:latin typeface="ISOCPEUR" pitchFamily="34" charset="0"/>
              </a:rPr>
              <a:t>тура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418458" y="3270930"/>
            <a:ext cx="4646685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</a:t>
            </a:r>
            <a:r>
              <a:rPr lang="ru-RU" sz="2000" dirty="0" smtClean="0">
                <a:latin typeface="ISOCPEUR" pitchFamily="34" charset="0"/>
              </a:rPr>
              <a:t>забронированных </a:t>
            </a:r>
            <a:r>
              <a:rPr lang="ru-RU" sz="2000" dirty="0" smtClean="0">
                <a:latin typeface="ISOCPEUR" pitchFamily="34" charset="0"/>
              </a:rPr>
              <a:t>туров пользователя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226987" y="6017459"/>
            <a:ext cx="4367672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О нас</a:t>
            </a: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6555645" y="6027672"/>
            <a:ext cx="4509500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 smtClean="0">
                <a:latin typeface="ISOCPEUR" pitchFamily="34" charset="0"/>
              </a:rPr>
              <a:t>Страница администратора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1473589" y="589680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7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91" y="997381"/>
            <a:ext cx="4462864" cy="22735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78" y="3807538"/>
            <a:ext cx="4001053" cy="21241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080" y="929127"/>
            <a:ext cx="5273439" cy="224678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67" y="3914993"/>
            <a:ext cx="5350856" cy="21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63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203</Words>
  <Application>Microsoft Office PowerPoint</Application>
  <PresentationFormat>Широкоэкранный</PresentationFormat>
  <Paragraphs>47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ISOCPEUR</vt:lpstr>
      <vt:lpstr>Тема Office</vt:lpstr>
      <vt:lpstr>Информационная система поддержки деятельности туристического агентства</vt:lpstr>
      <vt:lpstr>Презентация PowerPoint</vt:lpstr>
      <vt:lpstr>Задачи на дипломное проектирование:  </vt:lpstr>
      <vt:lpstr>Диаграмма Вариантов Использования</vt:lpstr>
      <vt:lpstr>Диаграмма Последовательности</vt:lpstr>
      <vt:lpstr>Структурная схема</vt:lpstr>
      <vt:lpstr>Презентация PowerPoint</vt:lpstr>
      <vt:lpstr>Презентация PowerPoint</vt:lpstr>
      <vt:lpstr>Презентация PowerPoint</vt:lpstr>
      <vt:lpstr>Презентация PowerPoint</vt:lpstr>
      <vt:lpstr>Видео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Веб-ресурс проката  и экскурсий на электроавтомобилях</dc:title>
  <dc:creator>| xG.H.O.S.Tx |</dc:creator>
  <cp:lastModifiedBy>admin</cp:lastModifiedBy>
  <cp:revision>76</cp:revision>
  <dcterms:created xsi:type="dcterms:W3CDTF">2022-12-08T07:58:17Z</dcterms:created>
  <dcterms:modified xsi:type="dcterms:W3CDTF">2023-05-14T15:19:05Z</dcterms:modified>
</cp:coreProperties>
</file>